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4"/>
  </p:notesMasterIdLst>
  <p:sldIdLst>
    <p:sldId id="481" r:id="rId2"/>
    <p:sldId id="489" r:id="rId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-PC6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77" autoAdjust="0"/>
    <p:restoredTop sz="99886" autoAdjust="0"/>
  </p:normalViewPr>
  <p:slideViewPr>
    <p:cSldViewPr>
      <p:cViewPr varScale="1">
        <p:scale>
          <a:sx n="115" d="100"/>
          <a:sy n="115" d="100"/>
        </p:scale>
        <p:origin x="116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00402665377441E-2"/>
          <c:y val="0.12529545227499539"/>
          <c:w val="0.36620171521179556"/>
          <c:h val="0.6178278965665030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Pt>
            <c:idx val="0"/>
            <c:bubble3D val="0"/>
            <c:explosion val="8"/>
            <c:extLst>
              <c:ext xmlns:c16="http://schemas.microsoft.com/office/drawing/2014/chart" uri="{C3380CC4-5D6E-409C-BE32-E72D297353CC}">
                <c16:uniqueId val="{00000003-8DEE-4CB9-9340-52313283D0F1}"/>
              </c:ext>
            </c:extLst>
          </c:dPt>
          <c:dPt>
            <c:idx val="2"/>
            <c:bubble3D val="0"/>
            <c:explosion val="10"/>
            <c:extLst>
              <c:ext xmlns:c16="http://schemas.microsoft.com/office/drawing/2014/chart" uri="{C3380CC4-5D6E-409C-BE32-E72D297353CC}">
                <c16:uniqueId val="{00000002-8DEE-4CB9-9340-52313283D0F1}"/>
              </c:ext>
            </c:extLst>
          </c:dPt>
          <c:dLbls>
            <c:dLbl>
              <c:idx val="0"/>
              <c:layout>
                <c:manualLayout>
                  <c:x val="-7.719911462828917E-2"/>
                  <c:y val="-0.245954642561537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DEE-4CB9-9340-52313283D0F1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финансовое нарушения                                    15 633,6 млн.тг.</c:v>
                </c:pt>
                <c:pt idx="1">
                  <c:v>неэффективное планирование  1 732,2 млн.тг. </c:v>
                </c:pt>
                <c:pt idx="2">
                  <c:v>неэффективное использование 4 524,9 млн.тг.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71.400000000000006</c:v>
                </c:pt>
                <c:pt idx="1">
                  <c:v>7.9</c:v>
                </c:pt>
                <c:pt idx="2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A-4465-80A6-3B18C6240414}"/>
            </c:ext>
          </c:extLst>
        </c:ser>
        <c:ser>
          <c:idx val="1"/>
          <c:order val="1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финансовое нарушения                                    15 633,6 млн.тг.</c:v>
                </c:pt>
                <c:pt idx="1">
                  <c:v>неэффективное планирование  1 732,2 млн.тг. </c:v>
                </c:pt>
                <c:pt idx="2">
                  <c:v>неэффективное использование 4 524,9 млн.тг.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5A-4465-80A6-3B18C6240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7927877241971251"/>
          <c:y val="3.5963145016407391E-2"/>
          <c:w val="0.5207211433005775"/>
          <c:h val="0.65141844849754749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00402665377441E-2"/>
          <c:y val="0.12529545227499539"/>
          <c:w val="0.36620171521179556"/>
          <c:h val="0.6178278965665030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Pt>
            <c:idx val="0"/>
            <c:bubble3D val="0"/>
            <c:explosion val="8"/>
            <c:extLst>
              <c:ext xmlns:c16="http://schemas.microsoft.com/office/drawing/2014/chart" uri="{C3380CC4-5D6E-409C-BE32-E72D297353CC}">
                <c16:uniqueId val="{00000003-8DEE-4CB9-9340-52313283D0F1}"/>
              </c:ext>
            </c:extLst>
          </c:dPt>
          <c:dPt>
            <c:idx val="2"/>
            <c:bubble3D val="0"/>
            <c:explosion val="10"/>
            <c:extLst>
              <c:ext xmlns:c16="http://schemas.microsoft.com/office/drawing/2014/chart" uri="{C3380CC4-5D6E-409C-BE32-E72D297353CC}">
                <c16:uniqueId val="{00000002-8DEE-4CB9-9340-52313283D0F1}"/>
              </c:ext>
            </c:extLst>
          </c:dPt>
          <c:dLbls>
            <c:dLbl>
              <c:idx val="0"/>
              <c:layout>
                <c:manualLayout>
                  <c:x val="-7.719911462828917E-2"/>
                  <c:y val="-0.245954642561537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DEE-4CB9-9340-52313283D0F1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қаржылық бұзушылықтар                                    15 633,6 млн.тг.</c:v>
                </c:pt>
                <c:pt idx="1">
                  <c:v>тиімсіз жоспарлау  1 732,2 млн.тг. </c:v>
                </c:pt>
                <c:pt idx="2">
                  <c:v>тиімсіз пайдалану 4 524,9 млн.тг.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71.400000000000006</c:v>
                </c:pt>
                <c:pt idx="1">
                  <c:v>7.9</c:v>
                </c:pt>
                <c:pt idx="2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A-4465-80A6-3B18C6240414}"/>
            </c:ext>
          </c:extLst>
        </c:ser>
        <c:ser>
          <c:idx val="1"/>
          <c:order val="1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қаржылық бұзушылықтар                                    15 633,6 млн.тг.</c:v>
                </c:pt>
                <c:pt idx="1">
                  <c:v>тиімсіз жоспарлау  1 732,2 млн.тг. </c:v>
                </c:pt>
                <c:pt idx="2">
                  <c:v>тиімсіз пайдалану 4 524,9 млн.тг.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5A-4465-80A6-3B18C6240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3774523350282379"/>
          <c:y val="3.5963145016407391E-2"/>
          <c:w val="0.56225476649717621"/>
          <c:h val="0.65141844849754749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252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252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fld id="{763A54D8-FA20-4B71-A6E6-FD5FF7F4B303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5" tIns="46013" rIns="92025" bIns="460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2"/>
          </a:xfrm>
          <a:prstGeom prst="rect">
            <a:avLst/>
          </a:prstGeom>
        </p:spPr>
        <p:txBody>
          <a:bodyPr vert="horz" lIns="92025" tIns="46013" rIns="92025" bIns="4601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2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2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fld id="{C11CC959-22EE-4DA9-A735-DD7E5EB7F8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1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Содержимое 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4453168"/>
              </p:ext>
            </p:extLst>
          </p:nvPr>
        </p:nvGraphicFramePr>
        <p:xfrm>
          <a:off x="107504" y="3540429"/>
          <a:ext cx="4280869" cy="262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85688" y="-315416"/>
            <a:ext cx="885831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n w="19050"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Основные итоги деятельности ревизионной комиссии </a:t>
            </a:r>
            <a:r>
              <a:rPr lang="ru-RU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г.Шымкент</a:t>
            </a:r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за 2021 </a:t>
            </a:r>
            <a:r>
              <a:rPr lang="ru-RU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</a:t>
            </a:r>
            <a:endParaRPr lang="ru-RU" sz="2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5888" y="1069167"/>
            <a:ext cx="3852055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Проведено</a:t>
            </a:r>
          </a:p>
          <a:p>
            <a:pPr lvl="0" algn="ctr"/>
            <a:r>
              <a:rPr lang="ru-RU" sz="2000" b="1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аудиторское мероприятие на</a:t>
            </a:r>
          </a:p>
          <a:p>
            <a:pPr lvl="0"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93-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объектах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90282" y="2308089"/>
            <a:ext cx="356402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Выявлено нарушений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 </a:t>
            </a:r>
          </a:p>
          <a:p>
            <a:pPr lvl="0" algn="ctr"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21 890,7 млн. тенге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47881" y="1069167"/>
            <a:ext cx="3600400" cy="8617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u="sng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Охвачено</a:t>
            </a:r>
            <a:r>
              <a:rPr lang="ru-RU" sz="2000" b="1" u="sng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20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65 502,9 </a:t>
            </a:r>
            <a:r>
              <a:rPr lang="ru-RU" sz="2000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млн.тенге</a:t>
            </a:r>
            <a:endParaRPr lang="ru-RU" sz="2000" b="1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39868" y="3933056"/>
            <a:ext cx="4180603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Восстановлено/возмещено</a:t>
            </a:r>
            <a:endParaRPr lang="ru-RU" sz="1800" b="1" dirty="0" smtClean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u="sng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16 177,2 </a:t>
            </a:r>
            <a:r>
              <a:rPr lang="ru-RU" sz="2000" b="1" u="sng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млн.тенге</a:t>
            </a:r>
            <a:endParaRPr lang="ru-RU" sz="1600" b="1" u="sng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900" dirty="0" smtClean="0">
                <a:solidFill>
                  <a:schemeClr val="dk1"/>
                </a:solidFill>
              </a:rPr>
              <a:t> </a:t>
            </a:r>
            <a:endParaRPr lang="ru-RU" sz="9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7984" y="2207940"/>
            <a:ext cx="4392488" cy="15811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50000"/>
                <a:satMod val="103000"/>
              </a:sysClr>
            </a:solidFill>
            <a:prstDash val="solid"/>
          </a:ln>
          <a:effectLst>
            <a:outerShdw blurRad="57150" dist="38100" dir="5400000" algn="ctr" rotWithShape="0">
              <a:sysClr val="windowText" lastClr="000000">
                <a:shade val="9000"/>
                <a:satMod val="105000"/>
                <a:alpha val="48000"/>
              </a:sys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Привлечено к ответственности </a:t>
            </a:r>
            <a:r>
              <a:rPr lang="ru-RU" sz="16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226 лиц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 них:</a:t>
            </a:r>
          </a:p>
          <a:p>
            <a:pPr lvl="0">
              <a:buFont typeface="Arial" pitchFamily="34" charset="0"/>
              <a:buChar char="•"/>
            </a:pPr>
            <a:r>
              <a:rPr lang="ru-RU" sz="1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административной – 104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к дисциплинарной – 122</a:t>
            </a:r>
          </a:p>
          <a:p>
            <a:pPr>
              <a:spcBef>
                <a:spcPts val="600"/>
              </a:spcBef>
            </a:pP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ПРАВООХРАНИТЕЛЬНЫЕ ОРГАНЫ НАПРАВЛЕНО -  </a:t>
            </a:r>
            <a:r>
              <a:rPr lang="kk-KZ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kk-KZ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материалов аудита </a:t>
            </a:r>
            <a:endParaRPr lang="en-US" sz="1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12010" y="5841268"/>
            <a:ext cx="34563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РЕКОМЕНДАЦИЙ                  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ПОРУЧЕНИЙ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769277" y="6057292"/>
            <a:ext cx="7736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168" y="5841268"/>
            <a:ext cx="257382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ГОСУДАРСТВЕННЫМ ОРГАНАМ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1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Содержимое 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05237712"/>
              </p:ext>
            </p:extLst>
          </p:nvPr>
        </p:nvGraphicFramePr>
        <p:xfrm>
          <a:off x="107504" y="3540429"/>
          <a:ext cx="4280869" cy="262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85688" y="-315416"/>
            <a:ext cx="885831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n w="19050"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Шымкент қаласы бойынша тексеру комиссиясы жұмысының 2021 жылға арналған негізгі көрсеткіштері</a:t>
            </a:r>
            <a:endParaRPr lang="ru-RU" sz="2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5888" y="1069167"/>
            <a:ext cx="3852055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kk-K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Өткізілген</a:t>
            </a:r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2000" b="1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аудиторлық іс шара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93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 нысанда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0282" y="2308089"/>
            <a:ext cx="3564023" cy="8771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Анықталған бұзушылықтар </a:t>
            </a:r>
          </a:p>
          <a:p>
            <a:pPr lvl="0" algn="ctr"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21 890,7 млн. теңге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47881" y="1069167"/>
            <a:ext cx="3600400" cy="8617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u="sng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Қамтылған</a:t>
            </a:r>
            <a:r>
              <a:rPr lang="ru-RU" sz="2000" b="1" u="sng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20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65 502,9 </a:t>
            </a:r>
            <a:r>
              <a:rPr lang="ru-RU" sz="2000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млн.теңге</a:t>
            </a:r>
            <a:endParaRPr lang="ru-RU" sz="2000" b="1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67860" y="4148414"/>
            <a:ext cx="4252612" cy="11174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18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Қалпына </a:t>
            </a:r>
            <a:r>
              <a:rPr lang="ru-RU" sz="18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келтірілген/ қайтарылған</a:t>
            </a:r>
            <a:endParaRPr lang="ru-RU" sz="1600" b="1" dirty="0" smtClean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u="sng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16 177,2</a:t>
            </a:r>
            <a:r>
              <a:rPr lang="ru-RU" sz="2000" b="1" u="sng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u="sng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млн. теңге</a:t>
            </a:r>
            <a:endParaRPr lang="ru-RU" sz="1400" b="1" u="sng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7922" y="2319199"/>
            <a:ext cx="4392488" cy="15811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50000"/>
                <a:satMod val="103000"/>
              </a:sysClr>
            </a:solidFill>
            <a:prstDash val="solid"/>
          </a:ln>
          <a:effectLst>
            <a:outerShdw blurRad="57150" dist="38100" dir="5400000" algn="ctr" rotWithShape="0">
              <a:sysClr val="windowText" lastClr="000000">
                <a:shade val="9000"/>
                <a:satMod val="105000"/>
                <a:alpha val="48000"/>
              </a:sys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226 адам  </a:t>
            </a:r>
            <a:r>
              <a:rPr lang="ru-RU" sz="1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жауапкершілікке тартылды </a:t>
            </a:r>
            <a:r>
              <a:rPr lang="ru-RU" sz="1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оның ішінде:</a:t>
            </a:r>
          </a:p>
          <a:p>
            <a:pPr lvl="0">
              <a:buFont typeface="Arial" pitchFamily="34" charset="0"/>
              <a:buChar char="•"/>
            </a:pPr>
            <a:r>
              <a:rPr lang="ru-RU" sz="1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104 – әкімшілік құқық бұзушылық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122 – тәртіптік құқық бұзушылық</a:t>
            </a:r>
          </a:p>
          <a:p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ҚҰҚЫҚ ҚОРҒАУ ОРГАНДАРЫНА </a:t>
            </a:r>
            <a:r>
              <a:rPr lang="ru-RU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11 аудиторлық 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материал жіберілді</a:t>
            </a:r>
            <a:r>
              <a:rPr lang="kk-KZ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34026" y="5805264"/>
            <a:ext cx="34563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ҰСЫНЫМ                                     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ТАПСЫРМА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961509" y="6002953"/>
            <a:ext cx="91763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61027" y="5841268"/>
            <a:ext cx="257382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МЕМЛЕКЕТТІК </a:t>
            </a: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ОРГАНДАРҒА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9013</TotalTime>
  <Words>146</Words>
  <Application>Microsoft Office PowerPoint</Application>
  <PresentationFormat>Экран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Constantia</vt:lpstr>
      <vt:lpstr>Wingdings 2</vt:lpstr>
      <vt:lpstr>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УФ198</dc:creator>
  <cp:lastModifiedBy>User</cp:lastModifiedBy>
  <cp:revision>979</cp:revision>
  <cp:lastPrinted>2022-02-28T11:28:45Z</cp:lastPrinted>
  <dcterms:modified xsi:type="dcterms:W3CDTF">2022-02-28T11:29:56Z</dcterms:modified>
</cp:coreProperties>
</file>